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64" r:id="rId6"/>
    <p:sldId id="272" r:id="rId7"/>
    <p:sldId id="259" r:id="rId8"/>
    <p:sldId id="260" r:id="rId9"/>
    <p:sldId id="268" r:id="rId10"/>
    <p:sldId id="269" r:id="rId11"/>
    <p:sldId id="270" r:id="rId12"/>
    <p:sldId id="261" r:id="rId13"/>
    <p:sldId id="265" r:id="rId14"/>
    <p:sldId id="271" r:id="rId15"/>
    <p:sldId id="266" r:id="rId16"/>
    <p:sldId id="262" r:id="rId17"/>
    <p:sldId id="267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8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6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48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2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81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6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5" name="Text 2"/>
          <p:cNvSpPr/>
          <p:nvPr/>
        </p:nvSpPr>
        <p:spPr>
          <a:xfrm>
            <a:off x="501805" y="461740"/>
            <a:ext cx="13972477" cy="37645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                                    </a:t>
            </a:r>
            <a:r>
              <a:rPr lang="en-US" sz="5249" kern="0" spc="-157" dirty="0">
                <a:solidFill>
                  <a:srgbClr val="2C3F42"/>
                </a:solidFill>
                <a:latin typeface="Arial Black" panose="020B0A04020102020204" pitchFamily="34" charset="0"/>
                <a:ea typeface="Bitter" pitchFamily="34" charset="-122"/>
                <a:cs typeface="Bitter" pitchFamily="34" charset="-120"/>
              </a:rPr>
              <a:t>Project 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Arial Black" panose="020B0A04020102020204" pitchFamily="34" charset="0"/>
                <a:ea typeface="Bitter" pitchFamily="34" charset="-122"/>
                <a:cs typeface="Bitter" pitchFamily="34" charset="-120"/>
              </a:rPr>
              <a:t>                                on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Arial Black" panose="020B0A04020102020204" pitchFamily="34" charset="0"/>
                <a:ea typeface="Bitter" pitchFamily="34" charset="-122"/>
                <a:cs typeface="Bitter" pitchFamily="34" charset="-120"/>
              </a:rPr>
              <a:t>     “ Phishing attack Detection  using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Arial Black" panose="020B0A04020102020204" pitchFamily="34" charset="0"/>
                <a:ea typeface="Bitter" pitchFamily="34" charset="-122"/>
              </a:rPr>
              <a:t>                     Machine Learning ”</a:t>
            </a:r>
            <a:endParaRPr lang="en-US" sz="5249" dirty="0">
              <a:latin typeface="Arial Black" panose="020B0A040201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19599" y="577012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D222B-A8BB-93BF-DA35-88D4D38D05B7}"/>
              </a:ext>
            </a:extLst>
          </p:cNvPr>
          <p:cNvSpPr txBox="1"/>
          <p:nvPr/>
        </p:nvSpPr>
        <p:spPr>
          <a:xfrm>
            <a:off x="914400" y="6311590"/>
            <a:ext cx="38248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/>
              <a:t>Submitted to:</a:t>
            </a:r>
          </a:p>
          <a:p>
            <a:r>
              <a:rPr lang="en-IN" sz="2600" dirty="0" err="1"/>
              <a:t>Dr.</a:t>
            </a:r>
            <a:r>
              <a:rPr lang="en-IN" sz="2600" dirty="0"/>
              <a:t> Mohammad </a:t>
            </a:r>
            <a:r>
              <a:rPr lang="en-IN" sz="2600" dirty="0" err="1"/>
              <a:t>Wazid</a:t>
            </a:r>
            <a:endParaRPr lang="en-IN" sz="2600" dirty="0"/>
          </a:p>
          <a:p>
            <a:r>
              <a:rPr lang="en-IN" sz="2600" dirty="0"/>
              <a:t>Professor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9A731-C8D7-A5DF-3D38-C95FE81AED87}"/>
              </a:ext>
            </a:extLst>
          </p:cNvPr>
          <p:cNvSpPr txBox="1"/>
          <p:nvPr/>
        </p:nvSpPr>
        <p:spPr>
          <a:xfrm>
            <a:off x="10894741" y="6129304"/>
            <a:ext cx="290245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/>
              <a:t>Submitted by:</a:t>
            </a:r>
          </a:p>
          <a:p>
            <a:r>
              <a:rPr lang="en-IN" sz="2600" dirty="0"/>
              <a:t>Rohit Singh Rawat</a:t>
            </a:r>
          </a:p>
          <a:p>
            <a:r>
              <a:rPr lang="en-IN" sz="2600" dirty="0"/>
              <a:t>3</a:t>
            </a:r>
            <a:r>
              <a:rPr lang="en-IN" sz="2600" baseline="30000" dirty="0"/>
              <a:t>rd</a:t>
            </a:r>
            <a:r>
              <a:rPr lang="en-IN" sz="2600" dirty="0"/>
              <a:t> Sem</a:t>
            </a:r>
          </a:p>
          <a:p>
            <a:r>
              <a:rPr lang="en-IN" sz="2600" dirty="0"/>
              <a:t>B Tech (CSE)</a:t>
            </a:r>
          </a:p>
          <a:p>
            <a:r>
              <a:rPr lang="en-IN" sz="2600" dirty="0"/>
              <a:t>2021395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443877" y="563999"/>
            <a:ext cx="6833938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5500" kern="0" spc="-12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</a:rPr>
              <a:t>HISTOGRAMS: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675627-334E-6EC9-1FA5-17AD1DD5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5" y="1683452"/>
            <a:ext cx="6858957" cy="5487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664A8D-D255-CC8D-BFC9-DAC64D41D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07" y="1683452"/>
            <a:ext cx="6431241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443877" y="563999"/>
            <a:ext cx="6833938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5500" kern="0" spc="-12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</a:rPr>
              <a:t>HISTOGRAMS: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D26C2-800E-5279-612A-50EB8A14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2" y="2217043"/>
            <a:ext cx="5502117" cy="441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7DBD5-FCE6-76F7-02B3-5F15F49C6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664" y="2201801"/>
            <a:ext cx="5616427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443877" y="563999"/>
            <a:ext cx="4173260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5500" kern="0" spc="-12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Feature Extraction</a:t>
            </a:r>
            <a:endParaRPr lang="en-US" sz="5500" dirty="0">
              <a:latin typeface="Algerian" panose="04020705040A02060702" pitchFamily="8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443877" y="1717596"/>
            <a:ext cx="2050971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2600" kern="0" spc="-6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Text Analysis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2443877" y="2243018"/>
            <a:ext cx="4621054" cy="984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textual content of phishing emails and websites to identify suspicious patterns and keywords.</a:t>
            </a:r>
            <a:endParaRPr lang="en-US" sz="1615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877" y="3458170"/>
            <a:ext cx="4621054" cy="346579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443877" y="7154704"/>
            <a:ext cx="4621054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 of Text Analysis in Phishing Detection</a:t>
            </a:r>
            <a:endParaRPr lang="en-US" sz="1615" dirty="0"/>
          </a:p>
        </p:txBody>
      </p:sp>
      <p:sp>
        <p:nvSpPr>
          <p:cNvPr id="9" name="Text 6"/>
          <p:cNvSpPr/>
          <p:nvPr/>
        </p:nvSpPr>
        <p:spPr>
          <a:xfrm>
            <a:off x="7572851" y="1717596"/>
            <a:ext cx="2050971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3"/>
              </a:lnSpc>
              <a:buNone/>
            </a:pPr>
            <a:r>
              <a:rPr lang="en-US" sz="2600" kern="0" spc="-6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Image Processing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7572851" y="2243018"/>
            <a:ext cx="4621054" cy="984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image processing techniques to identify phishing images and logos associated with fraudulent activities.</a:t>
            </a:r>
            <a:endParaRPr lang="en-US" sz="1615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851" y="3458170"/>
            <a:ext cx="4621054" cy="30806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2851" y="6769537"/>
            <a:ext cx="4621054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4"/>
              </a:lnSpc>
              <a:buNone/>
            </a:pPr>
            <a:r>
              <a:rPr lang="en-US" sz="1615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 of Image Processing in Phishing Detection</a:t>
            </a:r>
            <a:endParaRPr lang="en-US" sz="16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74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1840" y="3194804"/>
            <a:ext cx="4663202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3"/>
              </a:lnSpc>
              <a:buNone/>
            </a:pPr>
            <a:r>
              <a:rPr lang="en-US" sz="5500" kern="0" spc="-124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Model Development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840" y="4163258"/>
            <a:ext cx="3315533" cy="837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51152" y="5314950"/>
            <a:ext cx="2243971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Segmentation</a:t>
            </a:r>
            <a:endParaRPr lang="en-US" sz="2061" dirty="0"/>
          </a:p>
        </p:txBody>
      </p:sp>
      <p:sp>
        <p:nvSpPr>
          <p:cNvPr id="8" name="Text 4"/>
          <p:cNvSpPr/>
          <p:nvPr/>
        </p:nvSpPr>
        <p:spPr>
          <a:xfrm>
            <a:off x="2551152" y="5767626"/>
            <a:ext cx="2896910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Divide the dataset into training, validation, and testing sets for model development and evaluation.</a:t>
            </a:r>
            <a:endParaRPr lang="en-US" sz="164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374" y="4163258"/>
            <a:ext cx="3315533" cy="837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66686" y="5314950"/>
            <a:ext cx="2896910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Algorithm Implementation</a:t>
            </a:r>
            <a:endParaRPr lang="en-US" sz="2061" dirty="0"/>
          </a:p>
        </p:txBody>
      </p:sp>
      <p:sp>
        <p:nvSpPr>
          <p:cNvPr id="11" name="Text 6"/>
          <p:cNvSpPr/>
          <p:nvPr/>
        </p:nvSpPr>
        <p:spPr>
          <a:xfrm>
            <a:off x="5866686" y="6094690"/>
            <a:ext cx="2896910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and train machine learning algorithms to classify and detect phishing patterns effectively.</a:t>
            </a:r>
            <a:endParaRPr lang="en-US" sz="164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907" y="4163258"/>
            <a:ext cx="3315533" cy="837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182219" y="5314950"/>
            <a:ext cx="2799159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061" kern="0" spc="-6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Performance Evaluation</a:t>
            </a:r>
            <a:endParaRPr lang="en-US" sz="2061" dirty="0"/>
          </a:p>
        </p:txBody>
      </p:sp>
      <p:sp>
        <p:nvSpPr>
          <p:cNvPr id="14" name="Text 8"/>
          <p:cNvSpPr/>
          <p:nvPr/>
        </p:nvSpPr>
        <p:spPr>
          <a:xfrm>
            <a:off x="9182219" y="576762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the model's performance using various metrics to ensure accurate detection and minimal false positives.</a:t>
            </a:r>
            <a:endParaRPr lang="en-US" sz="1649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-59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5" name="Text 2"/>
          <p:cNvSpPr/>
          <p:nvPr/>
        </p:nvSpPr>
        <p:spPr>
          <a:xfrm>
            <a:off x="312318" y="209217"/>
            <a:ext cx="4663202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53"/>
              </a:lnSpc>
              <a:buNone/>
            </a:pPr>
            <a:r>
              <a:rPr lang="en-US" sz="5500" kern="0" spc="-124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Model Development</a:t>
            </a:r>
          </a:p>
          <a:p>
            <a:pPr marL="0" indent="0">
              <a:lnSpc>
                <a:spcPts val="5153"/>
              </a:lnSpc>
              <a:buNone/>
            </a:pPr>
            <a:r>
              <a:rPr lang="en-US" sz="5500" kern="0" spc="-124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</a:rPr>
              <a:t>Using ‘decision tree classifier’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3" y="1674091"/>
            <a:ext cx="3315533" cy="837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4073" y="2515660"/>
            <a:ext cx="2538629" cy="3579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>
              <a:lnSpc>
                <a:spcPct val="200000"/>
              </a:lnSpc>
            </a:pPr>
            <a:r>
              <a:rPr lang="en-US" sz="2800" dirty="0">
                <a:effectLst/>
                <a:latin typeface="Calibri body"/>
                <a:ea typeface="Bookman Old Style" panose="02050604050505020204" pitchFamily="18" charset="0"/>
              </a:rPr>
              <a:t>Decision-Making Nodes: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effectLst/>
                <a:latin typeface="Calibri body"/>
                <a:ea typeface="Bookman Old Style" panose="02050604050505020204" pitchFamily="18" charset="0"/>
              </a:rPr>
              <a:t> </a:t>
            </a:r>
          </a:p>
          <a:p>
            <a:pPr algn="just">
              <a:lnSpc>
                <a:spcPct val="200000"/>
              </a:lnSpc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443" y="1674090"/>
            <a:ext cx="3315533" cy="837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80455" y="2866841"/>
            <a:ext cx="4527366" cy="654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IN" sz="2800" dirty="0"/>
              <a:t>Leaf nodes and predictions:</a:t>
            </a:r>
          </a:p>
        </p:txBody>
      </p:sp>
      <p:sp>
        <p:nvSpPr>
          <p:cNvPr id="11" name="Text 6"/>
          <p:cNvSpPr/>
          <p:nvPr/>
        </p:nvSpPr>
        <p:spPr>
          <a:xfrm>
            <a:off x="5416962" y="3649386"/>
            <a:ext cx="2896910" cy="1340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Terminal nodes (leaves) provide final predictions.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leaf is associated with a class or numerical value.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traverses the tree, reaching a leaf for the prediction.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6156" y="1678055"/>
            <a:ext cx="3315533" cy="837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76156" y="2995256"/>
            <a:ext cx="2799159" cy="654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6"/>
              </a:lnSpc>
              <a:buNone/>
            </a:pPr>
            <a:r>
              <a:rPr lang="en-US" sz="2800" kern="0" spc="-62" dirty="0">
                <a:solidFill>
                  <a:srgbClr val="2B2E3C"/>
                </a:solidFill>
                <a:latin typeface="Calibri body"/>
                <a:ea typeface="Bitter" pitchFamily="34" charset="-122"/>
                <a:cs typeface="Bitter" pitchFamily="34" charset="-120"/>
              </a:rPr>
              <a:t>Performance Evaluation:</a:t>
            </a:r>
            <a:endParaRPr lang="en-US" sz="2800" dirty="0">
              <a:latin typeface="Calibri body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876156" y="3649386"/>
            <a:ext cx="2896910" cy="1675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Criteria like Gini impurity or information gain guide splits.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and values are chosen to maximize subset homogeneity.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Optimal splits aim for accurate predictions in the tree.</a:t>
            </a: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D6B25892-325E-6658-5032-6FF46010973E}"/>
              </a:ext>
            </a:extLst>
          </p:cNvPr>
          <p:cNvSpPr/>
          <p:nvPr/>
        </p:nvSpPr>
        <p:spPr>
          <a:xfrm>
            <a:off x="826806" y="3649386"/>
            <a:ext cx="2896910" cy="2449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38"/>
              </a:lnSpc>
              <a:buNone/>
            </a:pPr>
            <a:r>
              <a:rPr lang="en-US" sz="1649" kern="0" spc="-33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Tree-like structure with decision nodes based on features.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splits at each node based on feature values</a:t>
            </a:r>
            <a:r>
              <a:rPr lang="en-US" sz="1649" kern="0" spc="-33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0" indent="0" algn="l">
              <a:lnSpc>
                <a:spcPts val="2638"/>
              </a:lnSpc>
              <a:buNone/>
            </a:pPr>
            <a:r>
              <a:rPr lang="en-US" sz="1649" kern="0" spc="-33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Recursive process creates a branching structure.</a:t>
            </a:r>
          </a:p>
          <a:p>
            <a:pPr marL="0" indent="0" algn="l">
              <a:lnSpc>
                <a:spcPts val="2638"/>
              </a:lnSpc>
              <a:buNone/>
            </a:pPr>
            <a:endParaRPr lang="en-US" sz="1649" dirty="0"/>
          </a:p>
        </p:txBody>
      </p:sp>
    </p:spTree>
    <p:extLst>
      <p:ext uri="{BB962C8B-B14F-4D97-AF65-F5344CB8AC3E}">
        <p14:creationId xmlns:p14="http://schemas.microsoft.com/office/powerpoint/2010/main" val="315925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242647" y="305361"/>
            <a:ext cx="55008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Results and</a:t>
            </a: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5500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Evaluation</a:t>
            </a:r>
            <a:endParaRPr lang="en-US" sz="5500" dirty="0">
              <a:latin typeface="Algerian" panose="04020705040A02060702" pitchFamily="8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54159" y="13050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 flipH="1">
            <a:off x="547126" y="1346825"/>
            <a:ext cx="11400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968108" y="1444508"/>
            <a:ext cx="26535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600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Accuracy Assessment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68108" y="201828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 the accuracy and effectiveness of the phishing attack detection model using real-world and simulated scenarios.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6870159" y="126336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030892" y="1263363"/>
            <a:ext cx="178475" cy="3818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7530835" y="1381472"/>
            <a:ext cx="31543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600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Phishing Comparison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7530835" y="188447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the phishing URL and non-phishing URLs.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1BD387-A10F-E64A-ED59-BCDA8AA6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5" y="3791415"/>
            <a:ext cx="6182388" cy="281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9C3728-6867-DDA1-E510-B0BDBB36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69" y="3026669"/>
            <a:ext cx="7930565" cy="50143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380226" y="283058"/>
            <a:ext cx="47597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Prediction Example</a:t>
            </a:r>
            <a:endParaRPr lang="en-US" sz="5500" dirty="0">
              <a:latin typeface="Algerian" panose="04020705040A02060702" pitchFamily="8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1012079" y="18437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95674" y="1843705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695617" y="192008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Sample Input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695617" y="2520092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Details about a hypothetical input for a phishing attack prediction.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383762" y="18437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544495" y="1843704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204228" y="191908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Output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204228" y="2520092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Exhibit of the model's output based on the provided input data.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379387" y="4001095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082EDD-5B54-1728-1422-20C13200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6" y="5030809"/>
            <a:ext cx="6657885" cy="17542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F04585-0B9F-335B-2332-6703EA095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38" y="5028371"/>
            <a:ext cx="6657885" cy="17567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273490" y="512088"/>
            <a:ext cx="6105406" cy="607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5"/>
              </a:lnSpc>
              <a:buNone/>
            </a:pPr>
            <a:r>
              <a:rPr lang="en-US" sz="5400" kern="0" spc="-115" dirty="0">
                <a:solidFill>
                  <a:srgbClr val="2C3F42"/>
                </a:solidFill>
                <a:latin typeface="Algerian" panose="04020705040A02060702" pitchFamily="82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Conclusion and Future Work</a:t>
            </a:r>
            <a:endParaRPr lang="en-US" sz="5400" dirty="0">
              <a:latin typeface="Algerian" panose="04020705040A02060702" pitchFamily="82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28" y="1532811"/>
            <a:ext cx="2884527" cy="17827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96528" y="3558540"/>
            <a:ext cx="2315408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kern="0" spc="-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Continued Innovation</a:t>
            </a:r>
            <a:endParaRPr lang="en-US" sz="1914" dirty="0"/>
          </a:p>
        </p:txBody>
      </p:sp>
      <p:sp>
        <p:nvSpPr>
          <p:cNvPr id="7" name="Text 4"/>
          <p:cNvSpPr/>
          <p:nvPr/>
        </p:nvSpPr>
        <p:spPr>
          <a:xfrm>
            <a:off x="2696528" y="3979069"/>
            <a:ext cx="2884527" cy="1554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1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advanced technologies and methodologies for continued innovation in phishing attack detection and prevention.</a:t>
            </a:r>
            <a:endParaRPr lang="en-US" sz="153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528" y="5752743"/>
            <a:ext cx="2884527" cy="1934051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758" y="1532811"/>
            <a:ext cx="2884646" cy="17828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72758" y="3558659"/>
            <a:ext cx="2392323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kern="0" spc="-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Industry Collaboration</a:t>
            </a:r>
            <a:endParaRPr lang="en-US" sz="1914" dirty="0"/>
          </a:p>
        </p:txBody>
      </p:sp>
      <p:sp>
        <p:nvSpPr>
          <p:cNvPr id="11" name="Text 6"/>
          <p:cNvSpPr/>
          <p:nvPr/>
        </p:nvSpPr>
        <p:spPr>
          <a:xfrm>
            <a:off x="5872758" y="3979188"/>
            <a:ext cx="2884646" cy="1554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1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Collaborate with cybersecurity experts and organizations to enhance phishing detection capabilities and advocate for user awareness.</a:t>
            </a:r>
            <a:endParaRPr lang="en-US" sz="153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758" y="5752862"/>
            <a:ext cx="2884646" cy="1940362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107" y="1532811"/>
            <a:ext cx="2884646" cy="178284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049107" y="3558659"/>
            <a:ext cx="1944648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3"/>
              </a:lnSpc>
              <a:buNone/>
            </a:pPr>
            <a:r>
              <a:rPr lang="en-US" sz="1914" kern="0" spc="-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Future Research</a:t>
            </a:r>
            <a:endParaRPr lang="en-US" sz="1914" dirty="0"/>
          </a:p>
        </p:txBody>
      </p:sp>
      <p:sp>
        <p:nvSpPr>
          <p:cNvPr id="15" name="Text 8"/>
          <p:cNvSpPr/>
          <p:nvPr/>
        </p:nvSpPr>
        <p:spPr>
          <a:xfrm>
            <a:off x="9049107" y="3979188"/>
            <a:ext cx="2884646" cy="12439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31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 in research on emerging trends and threats to adapt and evolve phishing attack detection technologies for the future.</a:t>
            </a:r>
            <a:endParaRPr lang="en-US" sz="153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107" y="5752743"/>
            <a:ext cx="2884646" cy="2105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4301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728790" y="444504"/>
            <a:ext cx="3536752" cy="552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1"/>
              </a:lnSpc>
              <a:buNone/>
            </a:pPr>
            <a:r>
              <a:rPr lang="en-US" sz="5400" kern="0" spc="-104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Table of Contents</a:t>
            </a:r>
            <a:endParaRPr lang="en-US" sz="5400" dirty="0">
              <a:latin typeface="Algerian" panose="04020705040A02060702" pitchFamily="8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115151" y="1531501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986921" y="1509303"/>
            <a:ext cx="699968" cy="598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300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689747" y="1592222"/>
            <a:ext cx="1768316" cy="4750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32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Introduction</a:t>
            </a:r>
            <a:endParaRPr lang="en-US" sz="3200" dirty="0"/>
          </a:p>
        </p:txBody>
      </p:sp>
      <p:sp>
        <p:nvSpPr>
          <p:cNvPr id="8" name="Shape 6"/>
          <p:cNvSpPr/>
          <p:nvPr/>
        </p:nvSpPr>
        <p:spPr>
          <a:xfrm>
            <a:off x="3115151" y="2203240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243382" y="2236108"/>
            <a:ext cx="14132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089" dirty="0"/>
          </a:p>
        </p:txBody>
      </p:sp>
      <p:sp>
        <p:nvSpPr>
          <p:cNvPr id="10" name="Text 8"/>
          <p:cNvSpPr/>
          <p:nvPr/>
        </p:nvSpPr>
        <p:spPr>
          <a:xfrm>
            <a:off x="3714101" y="2277130"/>
            <a:ext cx="1768316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Methodology</a:t>
            </a:r>
            <a:endParaRPr lang="en-US" sz="2800" dirty="0"/>
          </a:p>
        </p:txBody>
      </p:sp>
      <p:sp>
        <p:nvSpPr>
          <p:cNvPr id="11" name="Shape 9"/>
          <p:cNvSpPr/>
          <p:nvPr/>
        </p:nvSpPr>
        <p:spPr>
          <a:xfrm>
            <a:off x="3138011" y="2986496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262432" y="2974512"/>
            <a:ext cx="14894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089" dirty="0"/>
          </a:p>
        </p:txBody>
      </p:sp>
      <p:sp>
        <p:nvSpPr>
          <p:cNvPr id="13" name="Text 11"/>
          <p:cNvSpPr/>
          <p:nvPr/>
        </p:nvSpPr>
        <p:spPr>
          <a:xfrm>
            <a:off x="3722370" y="3035200"/>
            <a:ext cx="1768316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Collection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3689747" y="3676055"/>
            <a:ext cx="7825383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8"/>
              </a:lnSpc>
              <a:buNone/>
            </a:pPr>
            <a:endParaRPr lang="en-US" sz="1392" dirty="0"/>
          </a:p>
        </p:txBody>
      </p:sp>
      <p:sp>
        <p:nvSpPr>
          <p:cNvPr id="15" name="Shape 13"/>
          <p:cNvSpPr/>
          <p:nvPr/>
        </p:nvSpPr>
        <p:spPr>
          <a:xfrm>
            <a:off x="3133400" y="3723739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235762" y="3715821"/>
            <a:ext cx="15656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</a:t>
            </a:r>
            <a:endParaRPr lang="en-US" sz="2089" dirty="0"/>
          </a:p>
        </p:txBody>
      </p:sp>
      <p:sp>
        <p:nvSpPr>
          <p:cNvPr id="17" name="Text 15"/>
          <p:cNvSpPr/>
          <p:nvPr/>
        </p:nvSpPr>
        <p:spPr>
          <a:xfrm>
            <a:off x="3697789" y="3774374"/>
            <a:ext cx="1800939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</a:t>
            </a:r>
            <a:r>
              <a:rPr lang="en-US" sz="1741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Extraction</a:t>
            </a:r>
            <a:endParaRPr lang="en-US" sz="2800" dirty="0"/>
          </a:p>
        </p:txBody>
      </p:sp>
      <p:sp>
        <p:nvSpPr>
          <p:cNvPr id="18" name="Text 16"/>
          <p:cNvSpPr/>
          <p:nvPr/>
        </p:nvSpPr>
        <p:spPr>
          <a:xfrm>
            <a:off x="3689747" y="4717018"/>
            <a:ext cx="7825383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8"/>
              </a:lnSpc>
              <a:buNone/>
            </a:pPr>
            <a:endParaRPr lang="en-US" sz="1392" dirty="0"/>
          </a:p>
        </p:txBody>
      </p:sp>
      <p:sp>
        <p:nvSpPr>
          <p:cNvPr id="19" name="Shape 17"/>
          <p:cNvSpPr/>
          <p:nvPr/>
        </p:nvSpPr>
        <p:spPr>
          <a:xfrm>
            <a:off x="3133400" y="4469911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243382" y="4466116"/>
            <a:ext cx="14132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</a:t>
            </a:r>
            <a:endParaRPr lang="en-US" sz="2089" dirty="0"/>
          </a:p>
        </p:txBody>
      </p:sp>
      <p:sp>
        <p:nvSpPr>
          <p:cNvPr id="21" name="Text 19"/>
          <p:cNvSpPr/>
          <p:nvPr/>
        </p:nvSpPr>
        <p:spPr>
          <a:xfrm>
            <a:off x="3714101" y="4505426"/>
            <a:ext cx="1952387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Development</a:t>
            </a:r>
            <a:endParaRPr lang="en-US" sz="2800" dirty="0"/>
          </a:p>
        </p:txBody>
      </p:sp>
      <p:sp>
        <p:nvSpPr>
          <p:cNvPr id="22" name="Text 20"/>
          <p:cNvSpPr/>
          <p:nvPr/>
        </p:nvSpPr>
        <p:spPr>
          <a:xfrm>
            <a:off x="3689747" y="5757982"/>
            <a:ext cx="7825383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8"/>
              </a:lnSpc>
              <a:buNone/>
            </a:pPr>
            <a:endParaRPr lang="en-US" sz="1392" dirty="0"/>
          </a:p>
        </p:txBody>
      </p:sp>
      <p:sp>
        <p:nvSpPr>
          <p:cNvPr id="23" name="Shape 21"/>
          <p:cNvSpPr/>
          <p:nvPr/>
        </p:nvSpPr>
        <p:spPr>
          <a:xfrm>
            <a:off x="3131479" y="5216083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262432" y="5195113"/>
            <a:ext cx="14894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</a:t>
            </a:r>
            <a:endParaRPr lang="en-US" sz="2089" dirty="0"/>
          </a:p>
        </p:txBody>
      </p:sp>
      <p:sp>
        <p:nvSpPr>
          <p:cNvPr id="25" name="Text 23"/>
          <p:cNvSpPr/>
          <p:nvPr/>
        </p:nvSpPr>
        <p:spPr>
          <a:xfrm>
            <a:off x="3689747" y="5254608"/>
            <a:ext cx="2185868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 and Evaluation</a:t>
            </a:r>
            <a:endParaRPr lang="en-US" sz="2800" dirty="0"/>
          </a:p>
        </p:txBody>
      </p:sp>
      <p:sp>
        <p:nvSpPr>
          <p:cNvPr id="26" name="Shape 24"/>
          <p:cNvSpPr/>
          <p:nvPr/>
        </p:nvSpPr>
        <p:spPr>
          <a:xfrm>
            <a:off x="3115151" y="5930839"/>
            <a:ext cx="397788" cy="397788"/>
          </a:xfrm>
          <a:prstGeom prst="roundRect">
            <a:avLst>
              <a:gd name="adj" fmla="val 20005"/>
            </a:avLst>
          </a:prstGeom>
          <a:solidFill>
            <a:srgbClr val="FCE2CF"/>
          </a:solidFill>
          <a:ln w="10954">
            <a:solidFill>
              <a:srgbClr val="E2C8B5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235762" y="5925255"/>
            <a:ext cx="133707" cy="331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1"/>
              </a:lnSpc>
              <a:buNone/>
            </a:pPr>
            <a:r>
              <a:rPr lang="en-US" sz="2089" kern="0" spc="-28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</a:t>
            </a:r>
            <a:endParaRPr lang="en-US" sz="2089" dirty="0"/>
          </a:p>
        </p:txBody>
      </p:sp>
      <p:sp>
        <p:nvSpPr>
          <p:cNvPr id="28" name="Text 26"/>
          <p:cNvSpPr/>
          <p:nvPr/>
        </p:nvSpPr>
        <p:spPr>
          <a:xfrm>
            <a:off x="3689747" y="5991561"/>
            <a:ext cx="2723198" cy="2763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6"/>
              </a:lnSpc>
              <a:buNone/>
            </a:pP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Conclusion</a:t>
            </a:r>
            <a:r>
              <a:rPr lang="en-US" sz="1741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2800" kern="0" spc="-52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and Future work</a:t>
            </a:r>
            <a:endParaRPr lang="en-US" sz="2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46F4356-14AA-F6D0-55F6-F7725329B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60164" y="306791"/>
            <a:ext cx="7014118" cy="385832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1246256" y="41241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Introduction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55282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691426"/>
            <a:ext cx="511052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is a type of cyberattack in which attackers attempt to deceive individuals into providing sensitive information such as passwords, credit card numbers, or other personal details.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255282"/>
            <a:ext cx="5110639" cy="31586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1768" y="5691545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goal of this mini-project is to develop a model capable of accurately identifying phishing websites.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992137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471255"/>
            <a:ext cx="47535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Problem Statement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7348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Growing Threat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215283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 attacks pose a growing threat to individuals and organizations, leading to financial losses and compromised sensitive information.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067" y="27348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 Vulnerability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3215283"/>
            <a:ext cx="407015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often fall victim to phishing scams due to lack of awareness and susceptibility to social engineering tactics.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331023"/>
            <a:ext cx="25842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Detection Challenges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5811441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security measures struggle to accurately detect and prevent increasingly sophisticated phishing attacks.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061680"/>
            <a:ext cx="54517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5 TYPES OF PHISHING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490799" y="2089309"/>
            <a:ext cx="4542115" cy="1663184"/>
          </a:xfrm>
          <a:prstGeom prst="roundRect">
            <a:avLst>
              <a:gd name="adj" fmla="val 60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3252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Email phishing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2805708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Attackers send deceptive emails impersonating trusted entities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089309"/>
            <a:ext cx="4542115" cy="1663184"/>
          </a:xfrm>
          <a:prstGeom prst="roundRect">
            <a:avLst>
              <a:gd name="adj" fmla="val 60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067" y="23252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Spear phishing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2805708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phishing where customized messages are crafted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3974663"/>
            <a:ext cx="4542115" cy="1663184"/>
          </a:xfrm>
          <a:prstGeom prst="roundRect">
            <a:avLst>
              <a:gd name="adj" fmla="val 60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42106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Clone phishing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4557831"/>
            <a:ext cx="4070152" cy="8440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Attacker creates a nearly identical or "cloned" version of a legitimate website.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55085" y="3974663"/>
            <a:ext cx="4542115" cy="1663184"/>
          </a:xfrm>
          <a:prstGeom prst="roundRect">
            <a:avLst>
              <a:gd name="adj" fmla="val 6012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491067" y="421064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Whaling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491067" y="4691063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Specifically targets high-profile individuals.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4490799" y="5860018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26781" y="609600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Pop-up phishing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4726781" y="6576417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Cybercriminals use pop-up windows or dialogs are used.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08063-0427-2E9A-6AC5-B37687C7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5"/>
            <a:ext cx="14630400" cy="823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1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sp>
        <p:nvSpPr>
          <p:cNvPr id="4" name="Text 2"/>
          <p:cNvSpPr/>
          <p:nvPr/>
        </p:nvSpPr>
        <p:spPr>
          <a:xfrm>
            <a:off x="1606272" y="6129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Methodology</a:t>
            </a:r>
            <a:endParaRPr lang="en-US" sz="4374" dirty="0">
              <a:latin typeface="Algerian" panose="04020705040A02060702" pitchFamily="8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349103" y="2363986"/>
            <a:ext cx="44410" cy="4640223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</p:sp>
      <p:sp>
        <p:nvSpPr>
          <p:cNvPr id="6" name="Shape 4"/>
          <p:cNvSpPr/>
          <p:nvPr/>
        </p:nvSpPr>
        <p:spPr>
          <a:xfrm>
            <a:off x="2621220" y="276528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</p:sp>
      <p:sp>
        <p:nvSpPr>
          <p:cNvPr id="7" name="Shape 5"/>
          <p:cNvSpPr/>
          <p:nvPr/>
        </p:nvSpPr>
        <p:spPr>
          <a:xfrm>
            <a:off x="2121277" y="25375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04871" y="2579251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593306" y="258615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593306" y="3066574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relevant datasets and information related to known phishing attacks and patterns.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621220" y="426761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</p:sp>
      <p:sp>
        <p:nvSpPr>
          <p:cNvPr id="12" name="Shape 10"/>
          <p:cNvSpPr/>
          <p:nvPr/>
        </p:nvSpPr>
        <p:spPr>
          <a:xfrm>
            <a:off x="2121277" y="40399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282011" y="4081582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593306" y="4088487"/>
            <a:ext cx="2250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593306" y="4568904"/>
            <a:ext cx="89991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and extract key features from the collected data to build a robust detection model.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621220" y="576994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E2C8B5"/>
          </a:solidFill>
          <a:ln/>
        </p:spPr>
      </p:sp>
      <p:sp>
        <p:nvSpPr>
          <p:cNvPr id="17" name="Shape 15"/>
          <p:cNvSpPr/>
          <p:nvPr/>
        </p:nvSpPr>
        <p:spPr>
          <a:xfrm>
            <a:off x="2121277" y="55422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2278201" y="5583912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593306" y="5590818"/>
            <a:ext cx="24568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Development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593306" y="6071235"/>
            <a:ext cx="89991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machine learning and AI techniques to develop an effective and efficient phishing attack detection model.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86339" y="1957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500" kern="0" spc="-13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  <a:cs typeface="Bitter" pitchFamily="34" charset="-120"/>
              </a:rPr>
              <a:t>Data Collection</a:t>
            </a:r>
            <a:endParaRPr lang="en-US" sz="5500" dirty="0">
              <a:latin typeface="Algerian" panose="04020705040A02060702" pitchFamily="8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434323" y="11636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7916" y="1163619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117859" y="12414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Scraping Sources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132900" y="1795106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web scraping techniques to gather data from various sources, including phishing websites and email repositories.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470266" y="116361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633763" y="1205349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126565" y="1244283"/>
            <a:ext cx="2349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126565" y="1808543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 and prepare the collected data for further analysis and feature extraction processes.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096726" y="11636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253651" y="1205346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3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753594" y="1244283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Metadata Identification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753594" y="2050146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relevant metadata from emails and web pages to enrich the dataset for analysis.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6F16B0-DCBA-D457-D10D-8533715EE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95" y="4655785"/>
            <a:ext cx="3453855" cy="2845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C8D299-4E1B-20DF-286B-CF7ECDADB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6669" y="4655785"/>
            <a:ext cx="3701399" cy="28455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996418-DDF5-6AFC-9D9B-FB337FEBF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208" y="4651073"/>
            <a:ext cx="3809518" cy="28455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8F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2443877" y="563999"/>
            <a:ext cx="4173260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5500" kern="0" spc="-121" dirty="0">
                <a:solidFill>
                  <a:srgbClr val="2C3F42"/>
                </a:solidFill>
                <a:latin typeface="Algerian" panose="04020705040A02060702" pitchFamily="82" charset="0"/>
                <a:ea typeface="Bitter" pitchFamily="34" charset="-122"/>
              </a:rPr>
              <a:t>COLLECTION OF DATA</a:t>
            </a:r>
            <a:endParaRPr lang="en-US" sz="5500" dirty="0">
              <a:latin typeface="Algerian" panose="04020705040A020607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5449BF-7763-4F65-FF69-52EA0031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0" y="1580930"/>
            <a:ext cx="14072840" cy="608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2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705</Words>
  <Application>Microsoft Office PowerPoint</Application>
  <PresentationFormat>Custom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Arial Black</vt:lpstr>
      <vt:lpstr>Bitter</vt:lpstr>
      <vt:lpstr>Calibri</vt:lpstr>
      <vt:lpstr>Calibri body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Radar goel</cp:lastModifiedBy>
  <cp:revision>2</cp:revision>
  <dcterms:created xsi:type="dcterms:W3CDTF">2024-01-16T07:10:40Z</dcterms:created>
  <dcterms:modified xsi:type="dcterms:W3CDTF">2024-01-16T15:21:29Z</dcterms:modified>
</cp:coreProperties>
</file>